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4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Montserrat Medium" panose="020B0604020202020204" charset="-52"/>
      <p:regular r:id="rId16"/>
    </p:embeddedFont>
    <p:embeddedFont>
      <p:font typeface="Garamond" panose="02020404030301010803" pitchFamily="18" charset="0"/>
      <p:regular r:id="rId17"/>
      <p:bold r:id="rId18"/>
      <p:italic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97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" y="0"/>
            <a:ext cx="14626590" cy="8246671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0878" y="2245358"/>
            <a:ext cx="8178803" cy="1818640"/>
          </a:xfrm>
        </p:spPr>
        <p:txBody>
          <a:bodyPr anchor="b">
            <a:noAutofit/>
          </a:bodyPr>
          <a:lstStyle>
            <a:lvl1pPr algn="ctr">
              <a:defRPr sz="648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0878" y="4389117"/>
            <a:ext cx="8178803" cy="1584962"/>
          </a:xfrm>
        </p:spPr>
        <p:txBody>
          <a:bodyPr anchor="t">
            <a:normAutofit/>
          </a:bodyPr>
          <a:lstStyle>
            <a:lvl1pPr marL="0" indent="0" algn="ctr">
              <a:buNone/>
              <a:defRPr sz="2520">
                <a:solidFill>
                  <a:schemeClr val="tx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579879" y="6045196"/>
            <a:ext cx="1076960" cy="33528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30877" y="6045196"/>
            <a:ext cx="6257562" cy="335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48281" y="6045196"/>
            <a:ext cx="661400" cy="33528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230879" y="4226557"/>
            <a:ext cx="81788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42118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5778498"/>
            <a:ext cx="11531599" cy="680086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49713" y="1249679"/>
            <a:ext cx="12127166" cy="4003043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481" y="6458584"/>
            <a:ext cx="11531599" cy="592454"/>
          </a:xfrm>
        </p:spPr>
        <p:txBody>
          <a:bodyPr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81886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642" y="1178558"/>
            <a:ext cx="11511278" cy="3545842"/>
          </a:xfrm>
        </p:spPr>
        <p:txBody>
          <a:bodyPr anchor="ctr">
            <a:normAutofit/>
          </a:bodyPr>
          <a:lstStyle>
            <a:lvl1pPr algn="ctr">
              <a:defRPr sz="384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4642" y="5212080"/>
            <a:ext cx="11511278" cy="18389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75403" y="496823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23801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1178558"/>
            <a:ext cx="11155678" cy="2844802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09775" y="4023360"/>
            <a:ext cx="10607042" cy="70104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400"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212080"/>
            <a:ext cx="11531599" cy="18389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34416" y="105595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720320" y="339344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675403" y="496823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04295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2" y="3970297"/>
            <a:ext cx="11531602" cy="1762560"/>
          </a:xfrm>
        </p:spPr>
        <p:txBody>
          <a:bodyPr anchor="b">
            <a:normAutofit/>
          </a:bodyPr>
          <a:lstStyle>
            <a:lvl1pPr algn="l">
              <a:defRPr sz="384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732857"/>
            <a:ext cx="11531602" cy="1032480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7859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1178558"/>
            <a:ext cx="11155678" cy="2692402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554481" y="4367174"/>
            <a:ext cx="11531602" cy="1064362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435600"/>
            <a:ext cx="11531602" cy="161544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34416" y="105595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720320" y="311911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675403" y="4114800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453902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1178558"/>
            <a:ext cx="11531599" cy="269240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554481" y="4356201"/>
            <a:ext cx="11531602" cy="100949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33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0" y="5364480"/>
            <a:ext cx="11531604" cy="168656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75403" y="4114800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29214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10718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99228" y="1178558"/>
            <a:ext cx="2269074" cy="5872482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4478" y="1178558"/>
            <a:ext cx="8919630" cy="5872481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636668" y="1188720"/>
            <a:ext cx="0" cy="585216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379434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9686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79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3/25/2025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339172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0989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35524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55039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65855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32842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4468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8083" y="2103127"/>
            <a:ext cx="9790426" cy="2187017"/>
          </a:xfrm>
        </p:spPr>
        <p:txBody>
          <a:bodyPr anchor="b">
            <a:normAutofit/>
          </a:bodyPr>
          <a:lstStyle>
            <a:lvl1pPr algn="ctr">
              <a:defRPr sz="528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8080" y="4615262"/>
            <a:ext cx="9790428" cy="1145456"/>
          </a:xfrm>
        </p:spPr>
        <p:txBody>
          <a:bodyPr anchor="t">
            <a:normAutofit/>
          </a:bodyPr>
          <a:lstStyle>
            <a:lvl1pPr marL="0" indent="0" algn="ctr"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415268" y="4452702"/>
            <a:ext cx="979605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25697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8138" y="3072384"/>
            <a:ext cx="5661965" cy="3972154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17613" y="3072384"/>
            <a:ext cx="5661965" cy="3972154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3/25/2025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9713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0" y="3190240"/>
            <a:ext cx="5661965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54480" y="3891915"/>
            <a:ext cx="5661965" cy="3159126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16805" y="3190240"/>
            <a:ext cx="5661965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16805" y="3891915"/>
            <a:ext cx="5661965" cy="3159126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91921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34977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24902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2574" y="1666241"/>
            <a:ext cx="4462146" cy="1645920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2" y="1178558"/>
            <a:ext cx="6563359" cy="5872482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2574" y="3637278"/>
            <a:ext cx="4462146" cy="2926085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675403" y="3495040"/>
            <a:ext cx="42173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221843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79" y="2260598"/>
            <a:ext cx="7490179" cy="1645920"/>
          </a:xfrm>
        </p:spPr>
        <p:txBody>
          <a:bodyPr anchor="b">
            <a:normAutofit/>
          </a:bodyPr>
          <a:lstStyle>
            <a:lvl1pPr algn="ctr">
              <a:defRPr sz="336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13798" y="1249680"/>
            <a:ext cx="3676016" cy="573024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479" y="3906518"/>
            <a:ext cx="7490179" cy="2194560"/>
          </a:xfrm>
        </p:spPr>
        <p:txBody>
          <a:bodyPr anchor="t"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7871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" y="1"/>
            <a:ext cx="14626590" cy="8227458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4483" y="1178559"/>
            <a:ext cx="11521435" cy="156464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3068319"/>
            <a:ext cx="11521435" cy="39827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13001" y="7162800"/>
            <a:ext cx="1920240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54481" y="7162800"/>
            <a:ext cx="8767080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424682" y="7162800"/>
            <a:ext cx="651236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735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</p:sldLayoutIdLst>
  <p:hf sldNum="0" hdr="0" ftr="0" dt="0"/>
  <p:txStyles>
    <p:titleStyle>
      <a:lvl1pPr algn="ctr" defTabSz="548640" rtl="0" eaLnBrk="1" latinLnBrk="0" hangingPunct="1">
        <a:spcBef>
          <a:spcPct val="0"/>
        </a:spcBef>
        <a:buNone/>
        <a:defRPr sz="528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8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16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92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2062520"/>
            <a:ext cx="7645479" cy="2140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4450" b="1" dirty="0" smtClean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TIKUV SANOATIDA ISHLATILADIGAN IPLAR VA ULARNING XUSUSIYATLARI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35660" y="4524256"/>
            <a:ext cx="7645479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6328529" y="5930979"/>
            <a:ext cx="156805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xm</a:t>
            </a:r>
            <a:endParaRPr lang="en-US" sz="7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2766179"/>
            <a:ext cx="9365456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Iplar Turlari va Ularning Xossalari</a:t>
            </a:r>
            <a:endParaRPr lang="en-US" sz="4450" b="1" dirty="0"/>
          </a:p>
        </p:txBody>
      </p:sp>
      <p:sp>
        <p:nvSpPr>
          <p:cNvPr id="3" name="Text 1"/>
          <p:cNvSpPr/>
          <p:nvPr/>
        </p:nvSpPr>
        <p:spPr>
          <a:xfrm>
            <a:off x="749260" y="4014907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Tabiiy iplar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49260" y="4585811"/>
            <a:ext cx="402859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Paxta, zig'ir, ipak, jun kabi tabiiy materiallardan tayyorlanadi.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5307687" y="4014907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Sun'iy iplar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07687" y="4585811"/>
            <a:ext cx="402859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Viskoza, asetat kabi qayta ishlangan tabiiy materiallardan olinadi</a:t>
            </a: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9866114" y="4014907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Sintetik iplar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6114" y="4585811"/>
            <a:ext cx="402859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Polyester, neylon, akril kabi kimyoviy yo'l bilan yaratiladi.</a:t>
            </a:r>
            <a:endParaRPr lang="en-US" sz="16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1893927"/>
            <a:ext cx="7645479" cy="142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Tabiiy Iplarning Afzalliklari va Kamchiliklari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49260" y="3882985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5" name="Text 2"/>
          <p:cNvSpPr/>
          <p:nvPr/>
        </p:nvSpPr>
        <p:spPr>
          <a:xfrm>
            <a:off x="904399" y="3952518"/>
            <a:ext cx="171331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45062" y="3882985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Afzalliklari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73422" y="4323027"/>
            <a:ext cx="3019901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Gipollergenlik, nafas olish xususiyati, qulaylik.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4679037" y="3882985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9" name="Text 6"/>
          <p:cNvSpPr/>
          <p:nvPr/>
        </p:nvSpPr>
        <p:spPr>
          <a:xfrm>
            <a:off x="4822269" y="3952518"/>
            <a:ext cx="195263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374838" y="3882985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Kamchiliklari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374838" y="4368165"/>
            <a:ext cx="3019901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Tez eskirishi, rang berish qiyinligi, qimmatligi</a:t>
            </a: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49260" y="5507950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13" name="Text 10"/>
          <p:cNvSpPr/>
          <p:nvPr/>
        </p:nvSpPr>
        <p:spPr>
          <a:xfrm>
            <a:off x="885587" y="5577483"/>
            <a:ext cx="208955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445062" y="5507950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Qo'llanilishi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42693" y="6335554"/>
            <a:ext cx="6949678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Kundalik kiyimlar, bolalar kiyimlari, uy to'qimachilik.</a:t>
            </a:r>
            <a:endParaRPr lang="en-US" sz="16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2109787"/>
            <a:ext cx="7645479" cy="142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Sun'iy va Sintetik Iplarning Xususiyatlari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60" y="3857982"/>
            <a:ext cx="535186" cy="5351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9260" y="4607243"/>
            <a:ext cx="2334339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Sun'iy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49260" y="5092422"/>
            <a:ext cx="2334339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Yumshoqlik, jozibadorlik, gigroskopiklik.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4711" y="3857982"/>
            <a:ext cx="535186" cy="53518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04711" y="4607243"/>
            <a:ext cx="2334458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Sintetik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04711" y="5092422"/>
            <a:ext cx="2334458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Chidamlilik, elastiklik, rang saqlanishi</a:t>
            </a: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0281" y="3857982"/>
            <a:ext cx="535186" cy="53518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60281" y="4607243"/>
            <a:ext cx="2334339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Qo'llanilishi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60281" y="5092422"/>
            <a:ext cx="2334339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Sport kiyimlari, tashqi kiyimlar, texnik to'qimachilik.</a:t>
            </a:r>
            <a:endParaRPr lang="en-US" sz="16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199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5564" y="3074313"/>
            <a:ext cx="9619774" cy="671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dirty="0"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Matolarni Iplarda Siljishi: Tushuncha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564" y="4048482"/>
            <a:ext cx="1007983" cy="12095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15847" y="4250055"/>
            <a:ext cx="2687955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Siljish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2015847" y="4690229"/>
            <a:ext cx="11796490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Iplarning mato ichida harakatlanishi.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564" y="5258038"/>
            <a:ext cx="1007983" cy="12095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15846" y="5391805"/>
            <a:ext cx="2687955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Sabablari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2015847" y="5916454"/>
            <a:ext cx="11908988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Kuchlanish, ishqalanish, noto'g'ri tikuv.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564" y="6467594"/>
            <a:ext cx="1007983" cy="12095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15847" y="6669167"/>
            <a:ext cx="2687955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Oldini olish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2015847" y="7126010"/>
            <a:ext cx="11908988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To'g'ri ip tanlash, mahkam tikish.</a:t>
            </a:r>
            <a:endParaRPr lang="en-US" sz="15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1706642"/>
            <a:ext cx="7645479" cy="142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4450" b="1" dirty="0" smtClean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SILJISHNING AHAMIYATI VA O'LCHOV MEZONLARI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49260" y="3454837"/>
            <a:ext cx="3715703" cy="1598176"/>
          </a:xfrm>
          <a:prstGeom prst="roundRect">
            <a:avLst>
              <a:gd name="adj" fmla="val 2010"/>
            </a:avLst>
          </a:prstGeom>
          <a:solidFill>
            <a:srgbClr val="4D1529"/>
          </a:solidFill>
          <a:ln/>
        </p:spPr>
      </p:sp>
      <p:sp>
        <p:nvSpPr>
          <p:cNvPr id="5" name="Text 2"/>
          <p:cNvSpPr/>
          <p:nvPr/>
        </p:nvSpPr>
        <p:spPr>
          <a:xfrm>
            <a:off x="963335" y="3668911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Ahamiyati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63335" y="4154091"/>
            <a:ext cx="3287554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Chidamlilik, tashqi ko'rinish, foydalanish muddati.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679037" y="3454837"/>
            <a:ext cx="3715703" cy="1598176"/>
          </a:xfrm>
          <a:prstGeom prst="roundRect">
            <a:avLst>
              <a:gd name="adj" fmla="val 2010"/>
            </a:avLst>
          </a:prstGeom>
          <a:solidFill>
            <a:srgbClr val="4D1529"/>
          </a:solidFill>
          <a:ln/>
        </p:spPr>
      </p:sp>
      <p:sp>
        <p:nvSpPr>
          <p:cNvPr id="8" name="Text 5"/>
          <p:cNvSpPr/>
          <p:nvPr/>
        </p:nvSpPr>
        <p:spPr>
          <a:xfrm>
            <a:off x="4893112" y="3668911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O'lchov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93112" y="4154091"/>
            <a:ext cx="3287554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Siljish uzunligi, kuchlanishga bardoshlilik.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9260" y="5267087"/>
            <a:ext cx="7645479" cy="1255752"/>
          </a:xfrm>
          <a:prstGeom prst="roundRect">
            <a:avLst>
              <a:gd name="adj" fmla="val 2557"/>
            </a:avLst>
          </a:prstGeom>
          <a:solidFill>
            <a:srgbClr val="4D1529"/>
          </a:solidFill>
          <a:ln/>
        </p:spPr>
      </p:sp>
      <p:sp>
        <p:nvSpPr>
          <p:cNvPr id="11" name="Text 8"/>
          <p:cNvSpPr/>
          <p:nvPr/>
        </p:nvSpPr>
        <p:spPr>
          <a:xfrm>
            <a:off x="963335" y="5481161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Standartlar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3335" y="5966341"/>
            <a:ext cx="7217331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ISO, ASTM kabi xalqaro standartlar.</a:t>
            </a:r>
            <a:endParaRPr lang="en-US" sz="16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002" y="1908095"/>
            <a:ext cx="9723953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Siljishning Mahsulot Sifatiga Ta'siri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821" y="2991803"/>
            <a:ext cx="2166699" cy="78497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65138" y="3255764"/>
            <a:ext cx="133826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5329595" y="3205877"/>
            <a:ext cx="927616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Yuqori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168979" y="3788212"/>
            <a:ext cx="8658701" cy="15240"/>
          </a:xfrm>
          <a:prstGeom prst="roundRect">
            <a:avLst>
              <a:gd name="adj" fmla="val 210732"/>
            </a:avLst>
          </a:prstGeom>
          <a:solidFill>
            <a:srgbClr val="662E42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352" y="3830241"/>
            <a:ext cx="4333518" cy="78497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55852" y="4008596"/>
            <a:ext cx="152519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2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6596479" y="4028957"/>
            <a:ext cx="119467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O'rtacha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6252329" y="4626650"/>
            <a:ext cx="7575352" cy="15240"/>
          </a:xfrm>
          <a:prstGeom prst="roundRect">
            <a:avLst>
              <a:gd name="adj" fmla="val 210732"/>
            </a:avLst>
          </a:prstGeom>
          <a:solidFill>
            <a:srgbClr val="662E42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002" y="4668679"/>
            <a:ext cx="6500217" cy="78497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50494" y="4847034"/>
            <a:ext cx="163235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3</a:t>
            </a:r>
            <a:endParaRPr lang="en-US" sz="2100" dirty="0"/>
          </a:p>
        </p:txBody>
      </p:sp>
      <p:sp>
        <p:nvSpPr>
          <p:cNvPr id="13" name="Text 8"/>
          <p:cNvSpPr/>
          <p:nvPr/>
        </p:nvSpPr>
        <p:spPr>
          <a:xfrm>
            <a:off x="7496294" y="4882753"/>
            <a:ext cx="589717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Past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695801" y="5704621"/>
            <a:ext cx="131318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Kuchli siljish mahsulotning yaroqsiz holga kelishiga olib kelishi mumkin. Agar siljish kam bolsa, mahsulotning sifati yaxshi boladi. O'rtacha siljish mahsulotning tashqi ko'rinishiga ta'sir qiladi.</a:t>
            </a:r>
            <a:endParaRPr lang="en-US" sz="16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510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256" y="3112175"/>
            <a:ext cx="5442228" cy="680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303770" y="4098488"/>
            <a:ext cx="22860" cy="3571280"/>
          </a:xfrm>
          <a:prstGeom prst="roundRect">
            <a:avLst>
              <a:gd name="adj" fmla="val 133916"/>
            </a:avLst>
          </a:prstGeom>
          <a:solidFill>
            <a:srgbClr val="662E42"/>
          </a:solidFill>
          <a:ln/>
        </p:spPr>
      </p:sp>
      <p:sp>
        <p:nvSpPr>
          <p:cNvPr id="5" name="Shape 2"/>
          <p:cNvSpPr/>
          <p:nvPr/>
        </p:nvSpPr>
        <p:spPr>
          <a:xfrm>
            <a:off x="6394252" y="4546163"/>
            <a:ext cx="714256" cy="22860"/>
          </a:xfrm>
          <a:prstGeom prst="roundRect">
            <a:avLst>
              <a:gd name="adj" fmla="val 133916"/>
            </a:avLst>
          </a:prstGeom>
          <a:solidFill>
            <a:srgbClr val="662E42"/>
          </a:solidFill>
          <a:ln/>
        </p:spPr>
      </p:sp>
      <p:sp>
        <p:nvSpPr>
          <p:cNvPr id="6" name="Shape 3"/>
          <p:cNvSpPr/>
          <p:nvPr/>
        </p:nvSpPr>
        <p:spPr>
          <a:xfrm>
            <a:off x="7085648" y="4328041"/>
            <a:ext cx="459105" cy="459105"/>
          </a:xfrm>
          <a:prstGeom prst="roundRect">
            <a:avLst>
              <a:gd name="adj" fmla="val 6668"/>
            </a:avLst>
          </a:prstGeom>
          <a:solidFill>
            <a:srgbClr val="4D1529"/>
          </a:solidFill>
          <a:ln/>
        </p:spPr>
      </p:sp>
      <p:sp>
        <p:nvSpPr>
          <p:cNvPr id="7" name="Text 4"/>
          <p:cNvSpPr/>
          <p:nvPr/>
        </p:nvSpPr>
        <p:spPr>
          <a:xfrm>
            <a:off x="7233523" y="4394240"/>
            <a:ext cx="163354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3471743" y="4302562"/>
            <a:ext cx="2721054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100" b="1" dirty="0"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Xulosa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439470" y="4800429"/>
            <a:ext cx="5478542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Ip tanlash mahsulot sifatiga ta'sir qiladi</a:t>
            </a: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21893" y="5566529"/>
            <a:ext cx="714256" cy="22860"/>
          </a:xfrm>
          <a:prstGeom prst="roundRect">
            <a:avLst>
              <a:gd name="adj" fmla="val 133916"/>
            </a:avLst>
          </a:prstGeom>
          <a:solidFill>
            <a:srgbClr val="662E42"/>
          </a:solidFill>
          <a:ln/>
        </p:spPr>
      </p:sp>
      <p:sp>
        <p:nvSpPr>
          <p:cNvPr id="11" name="Shape 8"/>
          <p:cNvSpPr/>
          <p:nvPr/>
        </p:nvSpPr>
        <p:spPr>
          <a:xfrm>
            <a:off x="7085648" y="5348407"/>
            <a:ext cx="459105" cy="459105"/>
          </a:xfrm>
          <a:prstGeom prst="roundRect">
            <a:avLst>
              <a:gd name="adj" fmla="val 6668"/>
            </a:avLst>
          </a:prstGeom>
          <a:solidFill>
            <a:srgbClr val="4D1529"/>
          </a:solidFill>
          <a:ln/>
        </p:spPr>
      </p:sp>
      <p:sp>
        <p:nvSpPr>
          <p:cNvPr id="12" name="Text 9"/>
          <p:cNvSpPr/>
          <p:nvPr/>
        </p:nvSpPr>
        <p:spPr>
          <a:xfrm>
            <a:off x="7222093" y="5414605"/>
            <a:ext cx="186095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8437602" y="5322927"/>
            <a:ext cx="2721054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Tavsiyalar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8437602" y="5785366"/>
            <a:ext cx="5478542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Materialga mos ip tanlash, sifat nazorati.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394252" y="6484858"/>
            <a:ext cx="714256" cy="22860"/>
          </a:xfrm>
          <a:prstGeom prst="roundRect">
            <a:avLst>
              <a:gd name="adj" fmla="val 133916"/>
            </a:avLst>
          </a:prstGeom>
          <a:solidFill>
            <a:srgbClr val="662E42"/>
          </a:solidFill>
          <a:ln/>
        </p:spPr>
      </p:sp>
      <p:sp>
        <p:nvSpPr>
          <p:cNvPr id="16" name="Shape 13"/>
          <p:cNvSpPr/>
          <p:nvPr/>
        </p:nvSpPr>
        <p:spPr>
          <a:xfrm>
            <a:off x="7085648" y="6266736"/>
            <a:ext cx="459105" cy="459105"/>
          </a:xfrm>
          <a:prstGeom prst="roundRect">
            <a:avLst>
              <a:gd name="adj" fmla="val 6668"/>
            </a:avLst>
          </a:prstGeom>
          <a:solidFill>
            <a:srgbClr val="4D1529"/>
          </a:solidFill>
          <a:ln/>
        </p:spPr>
      </p:sp>
      <p:sp>
        <p:nvSpPr>
          <p:cNvPr id="17" name="Text 14"/>
          <p:cNvSpPr/>
          <p:nvPr/>
        </p:nvSpPr>
        <p:spPr>
          <a:xfrm>
            <a:off x="7215545" y="6332934"/>
            <a:ext cx="199192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3471743" y="6241256"/>
            <a:ext cx="2721054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100" b="1" dirty="0"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Kelajak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714256" y="6703695"/>
            <a:ext cx="5478542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Yangi texnologiyalar, innovatsion materiallar</a:t>
            </a: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537" y="1200150"/>
            <a:ext cx="11461531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083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атуральные материалы">
  <a:themeElements>
    <a:clrScheme name="Натуральные материалы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Натуральные материалы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Натуральные материалы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</TotalTime>
  <Words>249</Words>
  <Application>Microsoft Office PowerPoint</Application>
  <PresentationFormat>Произвольный</PresentationFormat>
  <Paragraphs>65</Paragraphs>
  <Slides>9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Brygada 1918 Bold</vt:lpstr>
      <vt:lpstr>Calibri</vt:lpstr>
      <vt:lpstr>Montserrat Medium</vt:lpstr>
      <vt:lpstr>Garamond</vt:lpstr>
      <vt:lpstr>Arial</vt:lpstr>
      <vt:lpstr>Натуральные материалы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O'tkirbek</cp:lastModifiedBy>
  <cp:revision>3</cp:revision>
  <dcterms:created xsi:type="dcterms:W3CDTF">2025-02-15T09:22:22Z</dcterms:created>
  <dcterms:modified xsi:type="dcterms:W3CDTF">2025-03-25T01:27:41Z</dcterms:modified>
</cp:coreProperties>
</file>